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it-IT"/>
    </a:defPPr>
    <a:lvl1pPr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4008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28016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92024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56032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4" userDrawn="1">
          <p15:clr>
            <a:srgbClr val="A4A3A4"/>
          </p15:clr>
        </p15:guide>
        <p15:guide id="2" pos="5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2864" y="168"/>
      </p:cViewPr>
      <p:guideLst>
        <p:guide orient="horz" pos="6094"/>
        <p:guide pos="5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04508-9EC3-2040-9993-3936F64C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2DA1A-86B6-214B-9B5D-7AE2ABF72715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503AA-E17A-0E49-91D1-829CF90E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72CBA-4FA0-8447-B0A2-96626589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3EC2-7373-7B42-A18F-EBCE5443002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31764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2F43DA-AB3D-714D-BEB5-DD2E7F08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58AF0-6B85-A747-8340-9A6BDFF90061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519D09-F81A-6742-83B3-E3ADE6E9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771D5-52AF-EF42-9C0E-A40ECCFB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97DB-5377-3C49-AF7D-65E00934D86D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49055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75FA0C-AAE8-E542-A607-66884847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72817-3F4F-F743-9823-5A98BBA3D5E1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ADEC39-A3C8-0849-A9FF-4A493F76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673521-F382-B142-88B0-CA79AEF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BD400-6153-594C-9683-8935208CF4A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9126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711E77-0EF2-E848-A0C8-056FD645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5A157-C5FC-B74B-85B9-47776762592C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1F03D9-5C6F-1343-B1FC-ED19D4B3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5E3F7-CB91-3C42-A06A-7B0AD1C9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21B1-5BB5-4F46-87AD-135BB059513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66146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4C71E-0A60-5742-8D5A-A288B612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A10D5-2255-F349-B873-7F30100B6D2E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E4E974-C49D-744C-8536-279A24B1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90FD3E-588F-B54C-AB38-6B6903FD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8508-1674-F946-AEEC-38C269C1803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53050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F51746E-9D13-AB46-8F2E-428C20A3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74607-4314-0346-9780-A8A4F96CE692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97D1B2E-CF27-554B-B19B-1500C73C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69C0D03-FDEB-424E-A1AC-850E9383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472F-1E3A-1F43-8546-E1F756665C65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7651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25E1A8E-6CBF-4F4F-A4AF-196782F6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14EF3-4071-2149-A11C-62E65343D8CD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9D174CA-49E7-7344-A311-98F1218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A5D38DF-5288-394C-B564-01DF2AD5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DF193-F9BB-F24A-AD36-7E3A4EE1619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61226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C0E4D71C-2B09-4842-ADE6-4E7466EA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EAC61-4C31-D14F-B800-68B04E9DF3D3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2D2B322-5395-134B-936A-DF82191E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920B940-0889-E54A-95E7-F707C15D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0B1E-382D-CF43-891E-721169C9084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2575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ED54D69-3E5A-2E4B-A9BC-2B3A0D17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135A5-204D-FC43-AF8E-4517187D2E28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AF046C1-5992-8A46-B51D-51F10FB8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445314E-7BC2-7F45-9180-B382120B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C18D-B4DC-B442-9516-0E303E554AC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6053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303A93C-08CF-3340-BCD0-3947E7D1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386FD-0F36-7C4F-ADC0-EDE8F5071AB8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CCF5F49-1ED6-AE49-89B7-5F425B6C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CB0E9C5-A10A-4C4A-A625-7D2FCA26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E5E9-861B-6747-A61D-8671AA4CB01B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1849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B7EF9B-1A22-B341-A955-92B0A4E0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F48B8-36D2-0F42-9604-169D832A1B9E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D82B6A8-4102-F940-A389-DA230231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A0C896-CE94-2545-A5AF-0D6BD8D7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BECC-671F-AF46-BC63-B950A374BC1A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42157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8A7F78D-013B-A144-AC35-CE6DD8C9BC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0060" y="513398"/>
            <a:ext cx="86410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4099CDE6-0B89-564E-9A3C-9F30AD1DF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0060" y="2987040"/>
            <a:ext cx="8641080" cy="84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093ECF-21C0-544A-9B24-DB4E0ED65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060" y="11865929"/>
            <a:ext cx="2240280" cy="68008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8A5044-8333-FB46-8BB0-4998E44A484C}" type="datetime1">
              <a:rPr lang="it-IT" altLang="it-CH"/>
              <a:pPr/>
              <a:t>10/03/23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44326D-E7F4-7F4F-B74B-6635228DB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0410" y="11865929"/>
            <a:ext cx="3040380" cy="680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BA24CF-274B-224F-A015-2F76EB7A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860" y="11865929"/>
            <a:ext cx="2240280" cy="68008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61915E-4155-974F-8348-82D2E7696222}" type="slidenum">
              <a:rPr lang="it-IT" altLang="it-CH"/>
              <a:pPr/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0" fontAlgn="base" hangingPunct="0">
        <a:spcBef>
          <a:spcPct val="0"/>
        </a:spcBef>
        <a:spcAft>
          <a:spcPct val="0"/>
        </a:spcAft>
        <a:defRPr sz="616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64008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28016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2024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56032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0060" indent="-48006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40130" indent="-40005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2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60020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24028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88036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>
            <a:extLst>
              <a:ext uri="{FF2B5EF4-FFF2-40B4-BE49-F238E27FC236}">
                <a16:creationId xmlns:a16="http://schemas.microsoft.com/office/drawing/2014/main" id="{93CAC082-66E9-214C-9CBE-DC9D2545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1" y="1213060"/>
            <a:ext cx="489787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2520" b="1">
                <a:cs typeface="Arial" panose="020B0604020202020204" pitchFamily="34" charset="0"/>
              </a:rPr>
              <a:t>Fördermassnahmen für Wiesel</a:t>
            </a:r>
          </a:p>
        </p:txBody>
      </p:sp>
      <p:sp>
        <p:nvSpPr>
          <p:cNvPr id="13315" name="CasellaDiTesto 7">
            <a:extLst>
              <a:ext uri="{FF2B5EF4-FFF2-40B4-BE49-F238E27FC236}">
                <a16:creationId xmlns:a16="http://schemas.microsoft.com/office/drawing/2014/main" id="{12AD3DF0-64B4-BE48-A9A4-A516F4C2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" y="3522040"/>
            <a:ext cx="3230372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>
                <a:cs typeface="Arial" panose="020B0604020202020204" pitchFamily="34" charset="0"/>
              </a:rPr>
              <a:t>Hermelin (im Sommerkleid)</a:t>
            </a:r>
          </a:p>
        </p:txBody>
      </p:sp>
      <p:sp>
        <p:nvSpPr>
          <p:cNvPr id="13316" name="CasellaDiTesto 8">
            <a:extLst>
              <a:ext uri="{FF2B5EF4-FFF2-40B4-BE49-F238E27FC236}">
                <a16:creationId xmlns:a16="http://schemas.microsoft.com/office/drawing/2014/main" id="{F55ADD9B-E378-914A-8D44-DAB13052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505" y="3522040"/>
            <a:ext cx="1495922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>
                <a:cs typeface="Arial" panose="020B0604020202020204" pitchFamily="34" charset="0"/>
              </a:rPr>
              <a:t>Mauswiesel</a:t>
            </a:r>
          </a:p>
        </p:txBody>
      </p:sp>
      <p:sp>
        <p:nvSpPr>
          <p:cNvPr id="13317" name="CasellaDiTesto 9">
            <a:extLst>
              <a:ext uri="{FF2B5EF4-FFF2-40B4-BE49-F238E27FC236}">
                <a16:creationId xmlns:a16="http://schemas.microsoft.com/office/drawing/2014/main" id="{6E1BD816-D2E5-3640-8894-434911B0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" y="7324263"/>
            <a:ext cx="79209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Damit Wiesel dieses Gebiet nutzen können, hat der Bewirtschafter für sie folgende</a:t>
            </a:r>
            <a:r>
              <a:rPr lang="de-CH" altLang="it-CH" sz="196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de-CH" altLang="it-CH" sz="1960" dirty="0">
                <a:cs typeface="Arial" panose="020B0604020202020204" pitchFamily="34" charset="0"/>
              </a:rPr>
              <a:t>Strukturen angelegt:</a:t>
            </a: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</p:txBody>
      </p:sp>
      <p:sp>
        <p:nvSpPr>
          <p:cNvPr id="13318" name="CasellaDiTesto 7">
            <a:extLst>
              <a:ext uri="{FF2B5EF4-FFF2-40B4-BE49-F238E27FC236}">
                <a16:creationId xmlns:a16="http://schemas.microsoft.com/office/drawing/2014/main" id="{67DDF203-1F67-784A-8ECE-8BA9A3709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39817"/>
            <a:ext cx="830326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/>
              <a:t>Wenn man von Wieseln spricht, dann sind Hermelin und Mauswiesel</a:t>
            </a:r>
          </a:p>
          <a:p>
            <a:pPr eaLnBrk="1" hangingPunct="1"/>
            <a:r>
              <a:rPr lang="de-CH" altLang="it-CH" sz="1960"/>
              <a:t>gemeint. Sie sind die kleinsten einheimischen Raubtiere und exzellente Mäusejäger. Beide Wiesel jagen Wühlmäuse in den Mäusegängen und sind deshalb selten zu sehen.</a:t>
            </a:r>
          </a:p>
        </p:txBody>
      </p:sp>
      <p:sp>
        <p:nvSpPr>
          <p:cNvPr id="13319" name="CasellaDiTesto 7">
            <a:extLst>
              <a:ext uri="{FF2B5EF4-FFF2-40B4-BE49-F238E27FC236}">
                <a16:creationId xmlns:a16="http://schemas.microsoft.com/office/drawing/2014/main" id="{EA1CA7B1-2147-9E49-9B5A-B4271E2EE9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215448" y="5613739"/>
            <a:ext cx="131799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840" i="1">
                <a:cs typeface="Arial" panose="020B0604020202020204" pitchFamily="34" charset="0"/>
              </a:rPr>
              <a:t>Foto © Rainer Schilling </a:t>
            </a:r>
          </a:p>
        </p:txBody>
      </p:sp>
      <p:sp>
        <p:nvSpPr>
          <p:cNvPr id="13320" name="CasellaDiTesto 7">
            <a:extLst>
              <a:ext uri="{FF2B5EF4-FFF2-40B4-BE49-F238E27FC236}">
                <a16:creationId xmlns:a16="http://schemas.microsoft.com/office/drawing/2014/main" id="{0DDA1018-0EF0-7C41-B0BE-3452E9C5A8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79836" y="5621519"/>
            <a:ext cx="1285929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840" i="1">
                <a:cs typeface="Arial" panose="020B0604020202020204" pitchFamily="34" charset="0"/>
              </a:rPr>
              <a:t>Foto © Hubert Trenkler</a:t>
            </a:r>
          </a:p>
        </p:txBody>
      </p:sp>
      <p:sp>
        <p:nvSpPr>
          <p:cNvPr id="13321" name="CasellaDiTesto 7">
            <a:extLst>
              <a:ext uri="{FF2B5EF4-FFF2-40B4-BE49-F238E27FC236}">
                <a16:creationId xmlns:a16="http://schemas.microsoft.com/office/drawing/2014/main" id="{09DC233B-5856-A441-9159-001F1BC3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00" y="8351058"/>
            <a:ext cx="2882121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840"/>
              </a:spcAft>
            </a:pPr>
            <a:r>
              <a:rPr lang="de-CH" altLang="it-CH" sz="1960" b="1" dirty="0">
                <a:cs typeface="Arial" panose="020B0604020202020204" pitchFamily="34" charset="0"/>
              </a:rPr>
              <a:t>Steinhaufen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Sie bieten den Wieseln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Unterschlüpfe, wohin sie sich zurückziehen und geschützt vor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Feinden sowie Regen und Kälte ruhen und ihre Jungen aufziehen.</a:t>
            </a:r>
          </a:p>
        </p:txBody>
      </p:sp>
      <p:sp>
        <p:nvSpPr>
          <p:cNvPr id="13322" name="CasellaDiTesto 7">
            <a:extLst>
              <a:ext uri="{FF2B5EF4-FFF2-40B4-BE49-F238E27FC236}">
                <a16:creationId xmlns:a16="http://schemas.microsoft.com/office/drawing/2014/main" id="{EE5C1E47-B557-D84A-84D5-22CF394E26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19537" y="11247091"/>
            <a:ext cx="1260281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CH" sz="840" i="1" dirty="0">
                <a:cs typeface="Arial" panose="020B0604020202020204" pitchFamily="34" charset="0"/>
              </a:rPr>
              <a:t>Foto © Cristina Boschi</a:t>
            </a:r>
          </a:p>
        </p:txBody>
      </p:sp>
      <p:pic>
        <p:nvPicPr>
          <p:cNvPr id="13325" name="Immagine 17" descr="! WINStiftung_70x15.5mm.eps">
            <a:extLst>
              <a:ext uri="{FF2B5EF4-FFF2-40B4-BE49-F238E27FC236}">
                <a16:creationId xmlns:a16="http://schemas.microsoft.com/office/drawing/2014/main" id="{3E729CF1-6FD1-3040-8974-125B63F9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86" y="509001"/>
            <a:ext cx="1615757" cy="3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CasellaDiTesto 17">
            <a:extLst>
              <a:ext uri="{FF2B5EF4-FFF2-40B4-BE49-F238E27FC236}">
                <a16:creationId xmlns:a16="http://schemas.microsoft.com/office/drawing/2014/main" id="{2366EF74-5A90-7448-B74C-619D2DFD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" y="6315723"/>
            <a:ext cx="407162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540" i="1"/>
              <a:t>Im Winter wird sein braunes Fell weiss</a:t>
            </a:r>
            <a:r>
              <a:rPr lang="de-CH" altLang="it-CH" sz="1540" i="1">
                <a:solidFill>
                  <a:srgbClr val="000000"/>
                </a:solidFill>
              </a:rPr>
              <a:t>, die Schwanzspitze bleibt aber immer schwarz.</a:t>
            </a:r>
          </a:p>
        </p:txBody>
      </p:sp>
      <p:sp>
        <p:nvSpPr>
          <p:cNvPr id="13327" name="CasellaDiTesto 18">
            <a:extLst>
              <a:ext uri="{FF2B5EF4-FFF2-40B4-BE49-F238E27FC236}">
                <a16:creationId xmlns:a16="http://schemas.microsoft.com/office/drawing/2014/main" id="{7807E030-1C73-9145-BFDF-4DC33637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396" y="6317946"/>
            <a:ext cx="385381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540" i="1"/>
              <a:t>Sein Schwanz ist erheblich kürzer und ohne schwarze Schwanzspitze.</a:t>
            </a:r>
          </a:p>
        </p:txBody>
      </p:sp>
      <p:pic>
        <p:nvPicPr>
          <p:cNvPr id="13328" name="Immagine 26" descr="Ausschnitt_! 2012-05-11  0101_Hermelin_Hubert Trenkler .jpg">
            <a:extLst>
              <a:ext uri="{FF2B5EF4-FFF2-40B4-BE49-F238E27FC236}">
                <a16:creationId xmlns:a16="http://schemas.microsoft.com/office/drawing/2014/main" id="{45602635-40E7-5140-94EF-E086DE1B6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1" y="4039883"/>
            <a:ext cx="3720465" cy="23158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Immagine 27" descr="Ausschnitt_Mauswiesel_Rainer Schilling.jpg">
            <a:extLst>
              <a:ext uri="{FF2B5EF4-FFF2-40B4-BE49-F238E27FC236}">
                <a16:creationId xmlns:a16="http://schemas.microsoft.com/office/drawing/2014/main" id="{B0D09043-B177-1E40-BC9E-3A504091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46" y="4037660"/>
            <a:ext cx="3720465" cy="23180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160447-26ED-2E52-B063-2D14411D9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676" y="8234253"/>
            <a:ext cx="5005037" cy="3753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124</Words>
  <Application>Microsoft Macintosh PowerPoint</Application>
  <PresentationFormat>Formato A3 (297x420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Boschi</dc:creator>
  <cp:lastModifiedBy>Cristina Boschi</cp:lastModifiedBy>
  <cp:revision>56</cp:revision>
  <cp:lastPrinted>2014-05-21T15:37:21Z</cp:lastPrinted>
  <dcterms:created xsi:type="dcterms:W3CDTF">2014-05-22T05:46:49Z</dcterms:created>
  <dcterms:modified xsi:type="dcterms:W3CDTF">2023-03-10T09:12:22Z</dcterms:modified>
</cp:coreProperties>
</file>