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6" r:id="rId2"/>
  </p:sldIdLst>
  <p:sldSz cx="6858000" cy="9144000" type="screen4x3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53">
          <p15:clr>
            <a:srgbClr val="A4A3A4"/>
          </p15:clr>
        </p15:guide>
        <p15:guide id="2" pos="39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9" d="100"/>
          <a:sy n="89" d="100"/>
        </p:scale>
        <p:origin x="3368" y="184"/>
      </p:cViewPr>
      <p:guideLst>
        <p:guide orient="horz" pos="4353"/>
        <p:guide pos="39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F91423-695B-5ADA-624A-E7EB7CE1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70885-75F9-0E4B-896D-8AD02DC56D27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739354-5BE3-6C38-9DD3-71AB2BCA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007B22-8359-DECF-BD6A-7245A115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AAA9F-D497-DA42-A189-0892AC444168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36345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Fare clic per modificare gli stili del testo dello schema</a:t>
            </a:r>
          </a:p>
          <a:p>
            <a:pPr lvl="1"/>
            <a:r>
              <a:rPr lang="de-CH"/>
              <a:t>Secondo livello</a:t>
            </a:r>
          </a:p>
          <a:p>
            <a:pPr lvl="2"/>
            <a:r>
              <a:rPr lang="de-CH"/>
              <a:t>Terzo livello</a:t>
            </a:r>
          </a:p>
          <a:p>
            <a:pPr lvl="3"/>
            <a:r>
              <a:rPr lang="de-CH"/>
              <a:t>Quarto livello</a:t>
            </a:r>
          </a:p>
          <a:p>
            <a:pPr lvl="4"/>
            <a:r>
              <a:rPr lang="de-CH"/>
              <a:t>Quinto livello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F157AF-0A2A-6DC6-B3F1-9C182E8D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CA9D4-3A36-994B-8C70-C958AE9A1399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634099-909E-982C-0C98-D8BCA8A44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7EE873-97A0-3355-7E26-F2742E00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BCF7-4769-3B45-B159-7436A05DA448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176534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de-CH"/>
              <a:t>Fare clic per modificare gli stili del testo dello schema</a:t>
            </a:r>
          </a:p>
          <a:p>
            <a:pPr lvl="1"/>
            <a:r>
              <a:rPr lang="de-CH"/>
              <a:t>Secondo livello</a:t>
            </a:r>
          </a:p>
          <a:p>
            <a:pPr lvl="2"/>
            <a:r>
              <a:rPr lang="de-CH"/>
              <a:t>Terzo livello</a:t>
            </a:r>
          </a:p>
          <a:p>
            <a:pPr lvl="3"/>
            <a:r>
              <a:rPr lang="de-CH"/>
              <a:t>Quarto livello</a:t>
            </a:r>
          </a:p>
          <a:p>
            <a:pPr lvl="4"/>
            <a:r>
              <a:rPr lang="de-CH"/>
              <a:t>Quinto livello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52FAEF-1579-5172-2F7A-AD70736A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5A78D-7E39-2D48-955A-7545F4A238F3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99CFD9-26DB-AC3E-3DB9-B7829826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F4A7A3-83E5-8EAE-9233-E1F79C60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D86FA-2471-4F46-9A63-E1BC50CFF6B8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148648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Fare clic per modificare gli stili del testo dello schema</a:t>
            </a:r>
          </a:p>
          <a:p>
            <a:pPr lvl="1"/>
            <a:r>
              <a:rPr lang="de-CH"/>
              <a:t>Secondo livello</a:t>
            </a:r>
          </a:p>
          <a:p>
            <a:pPr lvl="2"/>
            <a:r>
              <a:rPr lang="de-CH"/>
              <a:t>Terzo livello</a:t>
            </a:r>
          </a:p>
          <a:p>
            <a:pPr lvl="3"/>
            <a:r>
              <a:rPr lang="de-CH"/>
              <a:t>Quarto livello</a:t>
            </a:r>
          </a:p>
          <a:p>
            <a:pPr lvl="4"/>
            <a:r>
              <a:rPr lang="de-CH"/>
              <a:t>Quinto livello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E2D311-F563-E3F7-0803-FD51F1A7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13A17-B7B9-0C4A-AB64-1C79CBEA0820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DE242D-D89B-E150-79AD-7E02A373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C30EA4-1BE3-B42E-09E8-EA12145B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4FDB-879B-704F-A8E1-1A92C1C96C89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30126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DB6C93-7745-B412-E61C-0A2041FA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FC9BA-4F6B-B446-87BB-544F971C5CFA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A1882E-EB62-D082-CEC2-457F8B89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B1A744-47B5-4374-93D9-4A5AB105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1368C-3AA0-D540-BCFA-1C82A3728CF1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70750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Fare clic per modificare gli stili del testo dello schema</a:t>
            </a:r>
          </a:p>
          <a:p>
            <a:pPr lvl="1"/>
            <a:r>
              <a:rPr lang="de-CH"/>
              <a:t>Secondo livello</a:t>
            </a:r>
          </a:p>
          <a:p>
            <a:pPr lvl="2"/>
            <a:r>
              <a:rPr lang="de-CH"/>
              <a:t>Terzo livello</a:t>
            </a:r>
          </a:p>
          <a:p>
            <a:pPr lvl="3"/>
            <a:r>
              <a:rPr lang="de-CH"/>
              <a:t>Quarto livello</a:t>
            </a:r>
          </a:p>
          <a:p>
            <a:pPr lvl="4"/>
            <a:r>
              <a:rPr lang="de-CH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Fare clic per modificare gli stili del testo dello schema</a:t>
            </a:r>
          </a:p>
          <a:p>
            <a:pPr lvl="1"/>
            <a:r>
              <a:rPr lang="de-CH"/>
              <a:t>Secondo livello</a:t>
            </a:r>
          </a:p>
          <a:p>
            <a:pPr lvl="2"/>
            <a:r>
              <a:rPr lang="de-CH"/>
              <a:t>Terzo livello</a:t>
            </a:r>
          </a:p>
          <a:p>
            <a:pPr lvl="3"/>
            <a:r>
              <a:rPr lang="de-CH"/>
              <a:t>Quarto livello</a:t>
            </a:r>
          </a:p>
          <a:p>
            <a:pPr lvl="4"/>
            <a:r>
              <a:rPr lang="de-CH"/>
              <a:t>Quinto livello</a:t>
            </a:r>
            <a:endParaRPr lang="it-IT"/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467A1FD-CA25-05CE-EC7A-1E6D6BA4F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4E662-657E-5C47-BA5A-FE1EF608DC95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AB4D716E-782F-DE88-57A1-5C0F7843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505A2CA-51E9-B020-14A8-FBF0D61C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229D6-63F9-CA4F-80CF-F9782D9E8831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423560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Fare clic per modificare gli stili del testo dello schema</a:t>
            </a:r>
          </a:p>
          <a:p>
            <a:pPr lvl="1"/>
            <a:r>
              <a:rPr lang="de-CH"/>
              <a:t>Secondo livello</a:t>
            </a:r>
          </a:p>
          <a:p>
            <a:pPr lvl="2"/>
            <a:r>
              <a:rPr lang="de-CH"/>
              <a:t>Terzo livello</a:t>
            </a:r>
          </a:p>
          <a:p>
            <a:pPr lvl="3"/>
            <a:r>
              <a:rPr lang="de-CH"/>
              <a:t>Quarto livello</a:t>
            </a:r>
          </a:p>
          <a:p>
            <a:pPr lvl="4"/>
            <a:r>
              <a:rPr lang="de-CH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Fare clic per modificare gli stili del testo dello schema</a:t>
            </a:r>
          </a:p>
          <a:p>
            <a:pPr lvl="1"/>
            <a:r>
              <a:rPr lang="de-CH"/>
              <a:t>Secondo livello</a:t>
            </a:r>
          </a:p>
          <a:p>
            <a:pPr lvl="2"/>
            <a:r>
              <a:rPr lang="de-CH"/>
              <a:t>Terzo livello</a:t>
            </a:r>
          </a:p>
          <a:p>
            <a:pPr lvl="3"/>
            <a:r>
              <a:rPr lang="de-CH"/>
              <a:t>Quarto livello</a:t>
            </a:r>
          </a:p>
          <a:p>
            <a:pPr lvl="4"/>
            <a:r>
              <a:rPr lang="de-CH"/>
              <a:t>Quinto livello</a:t>
            </a:r>
            <a:endParaRPr lang="it-IT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860E92B2-1055-211A-A0D3-F175BCFB3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4F04A-CCC3-FE46-A590-ED5A1CB98F6A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67EDF53-D2DF-1FC7-5F75-13C2F737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2DEB0BA3-E777-E7CE-86E4-85483568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DF6E-3104-DA48-80C3-93C6B0DCDE80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24148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13AD859A-24B6-99BD-EEED-67D7C953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8957C-0B93-B74F-B8CD-9E40A868BE40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CFDCFC51-5C78-FA55-4B1B-7BCD9207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152A5A7E-F5A1-B852-B819-5577A81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1836A-4259-3348-9A65-2CC8E9794654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918065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1F1E197D-DA4A-243B-0C03-570E4577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6AB2D-BB57-8046-B423-06177366CC20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9BC0F4A7-47ED-E9EA-C2C7-ECDCC5CB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CA5414DD-CC63-1D92-CDF0-BA26B93E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0A532-EC53-9640-9F13-F41EB4BB7444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79755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Fare clic per modificare gli stili del testo dello schema</a:t>
            </a:r>
          </a:p>
          <a:p>
            <a:pPr lvl="1"/>
            <a:r>
              <a:rPr lang="de-CH"/>
              <a:t>Secondo livello</a:t>
            </a:r>
          </a:p>
          <a:p>
            <a:pPr lvl="2"/>
            <a:r>
              <a:rPr lang="de-CH"/>
              <a:t>Terzo livello</a:t>
            </a:r>
          </a:p>
          <a:p>
            <a:pPr lvl="3"/>
            <a:r>
              <a:rPr lang="de-CH"/>
              <a:t>Quarto livello</a:t>
            </a:r>
          </a:p>
          <a:p>
            <a:pPr lvl="4"/>
            <a:r>
              <a:rPr lang="de-CH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22AA7DF0-479F-41D6-A6C5-52CD4273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7B0C0-BC32-6143-B793-27BFEB3FCC4F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22E6C3A-958B-623D-7CC4-A472B944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BCFBD61-629A-80E9-327D-270448D7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FF28-026C-F04D-A413-D12042CC5B68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77690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197BE5B-BC60-7972-91EC-5DA17660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49539-2736-234D-8FC0-AC5F854ACE52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E826D957-0960-80EA-B8BF-F0473786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0B2262B5-85F6-B89D-406F-9AFF02AF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A87EE-3348-0344-B08E-552A6BCAF646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419608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4C7DBD2E-0B27-48CD-6E63-63E12BF097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CH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215F81D6-4AD9-EFCB-9D62-60EE2785AB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CH"/>
              <a:t>Fare clic per modificare gli stili del testo dello schema</a:t>
            </a:r>
          </a:p>
          <a:p>
            <a:pPr lvl="1"/>
            <a:r>
              <a:rPr lang="it-IT" altLang="it-CH"/>
              <a:t>Secondo livello</a:t>
            </a:r>
          </a:p>
          <a:p>
            <a:pPr lvl="2"/>
            <a:r>
              <a:rPr lang="it-IT" altLang="it-CH"/>
              <a:t>Terzo livello</a:t>
            </a:r>
          </a:p>
          <a:p>
            <a:pPr lvl="3"/>
            <a:r>
              <a:rPr lang="it-IT" altLang="it-CH"/>
              <a:t>Quarto livello</a:t>
            </a:r>
          </a:p>
          <a:p>
            <a:pPr lvl="4"/>
            <a:r>
              <a:rPr lang="it-IT" altLang="it-CH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3A2052-3180-FD8A-B33D-F2B120A01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0C7FB8F-0E7A-F84B-AC27-EDC106D18457}" type="datetime1">
              <a:rPr lang="it-IT" altLang="it-CH"/>
              <a:pPr>
                <a:defRPr/>
              </a:pPr>
              <a:t>03/01/24</a:t>
            </a:fld>
            <a:endParaRPr lang="it-IT" alt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5D4825-B48E-BB88-E0A3-666E85D79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E56BED-94F8-6A11-A13A-76DAD7619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FF8C48-BE6C-034D-90E7-C500A74C288B}" type="slidenum">
              <a:rPr lang="it-IT" altLang="it-CH"/>
              <a:pPr>
                <a:defRPr/>
              </a:pPr>
              <a:t>‹N›</a:t>
            </a:fld>
            <a:endParaRPr lang="it-IT" altLang="it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asellaDiTesto 4">
            <a:extLst>
              <a:ext uri="{FF2B5EF4-FFF2-40B4-BE49-F238E27FC236}">
                <a16:creationId xmlns:a16="http://schemas.microsoft.com/office/drawing/2014/main" id="{A85C7A9E-8F01-2E1C-D996-AF41E9727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357188"/>
            <a:ext cx="355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800" b="1">
                <a:latin typeface="Arial" panose="020B0604020202020204" pitchFamily="34" charset="0"/>
                <a:cs typeface="Arial" panose="020B0604020202020204" pitchFamily="34" charset="0"/>
              </a:rPr>
              <a:t>Fördermassnahmen für Wiesel</a:t>
            </a:r>
          </a:p>
        </p:txBody>
      </p:sp>
      <p:sp>
        <p:nvSpPr>
          <p:cNvPr id="13314" name="CasellaDiTesto 7">
            <a:extLst>
              <a:ext uri="{FF2B5EF4-FFF2-40B4-BE49-F238E27FC236}">
                <a16:creationId xmlns:a16="http://schemas.microsoft.com/office/drawing/2014/main" id="{BD5EBDE7-8087-FFF0-0256-E7E7E8D1D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890713"/>
            <a:ext cx="2359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  <a:cs typeface="Arial" panose="020B0604020202020204" pitchFamily="34" charset="0"/>
              </a:rPr>
              <a:t>Hermelin (im Sommerkleid)</a:t>
            </a:r>
          </a:p>
        </p:txBody>
      </p:sp>
      <p:sp>
        <p:nvSpPr>
          <p:cNvPr id="13315" name="CasellaDiTesto 8">
            <a:extLst>
              <a:ext uri="{FF2B5EF4-FFF2-40B4-BE49-F238E27FC236}">
                <a16:creationId xmlns:a16="http://schemas.microsoft.com/office/drawing/2014/main" id="{71B721FD-D456-7892-41AA-2779CE5A3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1890713"/>
            <a:ext cx="112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  <a:cs typeface="Arial" panose="020B0604020202020204" pitchFamily="34" charset="0"/>
              </a:rPr>
              <a:t>Mauswiesel</a:t>
            </a:r>
          </a:p>
        </p:txBody>
      </p:sp>
      <p:sp>
        <p:nvSpPr>
          <p:cNvPr id="13316" name="CasellaDiTesto 9">
            <a:extLst>
              <a:ext uri="{FF2B5EF4-FFF2-40B4-BE49-F238E27FC236}">
                <a16:creationId xmlns:a16="http://schemas.microsoft.com/office/drawing/2014/main" id="{373DAAAD-8197-3D4A-7AB5-0CCF2F8CB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4456113"/>
            <a:ext cx="56578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  <a:cs typeface="Arial" panose="020B0604020202020204" pitchFamily="34" charset="0"/>
              </a:rPr>
              <a:t>Damit Wiesel dieses Gebiet nutzen können, hat der Bewirtschafter für sie folgende</a:t>
            </a:r>
            <a:r>
              <a:rPr lang="de-CH" altLang="it-CH" sz="1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it-CH" sz="1400">
                <a:latin typeface="Arial" panose="020B0604020202020204" pitchFamily="34" charset="0"/>
                <a:cs typeface="Arial" panose="020B0604020202020204" pitchFamily="34" charset="0"/>
              </a:rPr>
              <a:t>Strukturen angelegt: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it-CH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it-CH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it-CH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7" name="CasellaDiTesto 7">
            <a:extLst>
              <a:ext uri="{FF2B5EF4-FFF2-40B4-BE49-F238E27FC236}">
                <a16:creationId xmlns:a16="http://schemas.microsoft.com/office/drawing/2014/main" id="{D7BD1245-12CA-306A-9525-CB95C9504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876300"/>
            <a:ext cx="5930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</a:rPr>
              <a:t>Wenn man von Wieseln spricht, dann sind Hermelin und Mauswiesel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</a:rPr>
              <a:t>gemeint. Sie sind die kleinsten einheimischen Raubtiere und exzellente Mäusejäger. Beide Wiesel jagen Wühlmäuse in den Mäusegängen und sind deshalb selten zu sehen.</a:t>
            </a:r>
          </a:p>
        </p:txBody>
      </p:sp>
      <p:sp>
        <p:nvSpPr>
          <p:cNvPr id="13318" name="CasellaDiTesto 7">
            <a:extLst>
              <a:ext uri="{FF2B5EF4-FFF2-40B4-BE49-F238E27FC236}">
                <a16:creationId xmlns:a16="http://schemas.microsoft.com/office/drawing/2014/main" id="{0978456A-09D2-CF59-AF3C-A39A2DB237C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843588" y="3371850"/>
            <a:ext cx="990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600" i="1">
                <a:latin typeface="Arial" panose="020B0604020202020204" pitchFamily="34" charset="0"/>
                <a:cs typeface="Arial" panose="020B0604020202020204" pitchFamily="34" charset="0"/>
              </a:rPr>
              <a:t>Foto © Rainer Schilling </a:t>
            </a:r>
          </a:p>
        </p:txBody>
      </p:sp>
      <p:sp>
        <p:nvSpPr>
          <p:cNvPr id="13319" name="CasellaDiTesto 7">
            <a:extLst>
              <a:ext uri="{FF2B5EF4-FFF2-40B4-BE49-F238E27FC236}">
                <a16:creationId xmlns:a16="http://schemas.microsoft.com/office/drawing/2014/main" id="{84739484-C8C5-754F-8925-D501C95342C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809081" y="3377407"/>
            <a:ext cx="9858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600" i="1">
                <a:latin typeface="Arial" panose="020B0604020202020204" pitchFamily="34" charset="0"/>
                <a:cs typeface="Arial" panose="020B0604020202020204" pitchFamily="34" charset="0"/>
              </a:rPr>
              <a:t>Foto © Hubert Trenkler</a:t>
            </a:r>
          </a:p>
        </p:txBody>
      </p:sp>
      <p:sp>
        <p:nvSpPr>
          <p:cNvPr id="13320" name="CasellaDiTesto 7">
            <a:extLst>
              <a:ext uri="{FF2B5EF4-FFF2-40B4-BE49-F238E27FC236}">
                <a16:creationId xmlns:a16="http://schemas.microsoft.com/office/drawing/2014/main" id="{025D4AF2-E4CD-BD4C-0D83-529579F6B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5189538"/>
            <a:ext cx="2859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CH" altLang="it-CH" sz="1400" b="1">
                <a:latin typeface="Arial" panose="020B0604020202020204" pitchFamily="34" charset="0"/>
                <a:cs typeface="Arial" panose="020B0604020202020204" pitchFamily="34" charset="0"/>
              </a:rPr>
              <a:t>Asthaufen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  <a:cs typeface="Arial" panose="020B0604020202020204" pitchFamily="34" charset="0"/>
              </a:rPr>
              <a:t>Sie bieten den Wieseln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  <a:cs typeface="Arial" panose="020B0604020202020204" pitchFamily="34" charset="0"/>
              </a:rPr>
              <a:t>Unterschlüpfe, wohin sie sich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  <a:cs typeface="Arial" panose="020B0604020202020204" pitchFamily="34" charset="0"/>
              </a:rPr>
              <a:t>zurückziehen und geschützt vor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  <a:cs typeface="Arial" panose="020B0604020202020204" pitchFamily="34" charset="0"/>
              </a:rPr>
              <a:t>Feinden sowie Regen und Kälte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400">
                <a:latin typeface="Arial" panose="020B0604020202020204" pitchFamily="34" charset="0"/>
                <a:cs typeface="Arial" panose="020B0604020202020204" pitchFamily="34" charset="0"/>
              </a:rPr>
              <a:t>ruhen und ihre Jungen aufziehen.</a:t>
            </a:r>
          </a:p>
        </p:txBody>
      </p:sp>
      <p:sp>
        <p:nvSpPr>
          <p:cNvPr id="13321" name="CasellaDiTesto 7">
            <a:extLst>
              <a:ext uri="{FF2B5EF4-FFF2-40B4-BE49-F238E27FC236}">
                <a16:creationId xmlns:a16="http://schemas.microsoft.com/office/drawing/2014/main" id="{BCE49A6C-0971-C58E-93C8-E2671F8F866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853907" y="6385719"/>
            <a:ext cx="9699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CH" sz="600" i="1">
                <a:latin typeface="Arial" panose="020B0604020202020204" pitchFamily="34" charset="0"/>
                <a:cs typeface="Arial" panose="020B0604020202020204" pitchFamily="34" charset="0"/>
              </a:rPr>
              <a:t>Foto © Cristina Boschi</a:t>
            </a:r>
          </a:p>
        </p:txBody>
      </p:sp>
      <p:sp>
        <p:nvSpPr>
          <p:cNvPr id="13323" name="CasellaDiTesto 7">
            <a:extLst>
              <a:ext uri="{FF2B5EF4-FFF2-40B4-BE49-F238E27FC236}">
                <a16:creationId xmlns:a16="http://schemas.microsoft.com/office/drawing/2014/main" id="{35FC183A-09DF-3150-78AC-D9741B3A2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6940550"/>
            <a:ext cx="301307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CH" sz="1400" b="1" dirty="0">
                <a:latin typeface="Arial" charset="0"/>
                <a:ea typeface="Arial" charset="0"/>
                <a:cs typeface="Arial" charset="0"/>
              </a:rPr>
              <a:t>Altgrasstreifen auf Wiese und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e-CH" sz="1400" b="1" dirty="0">
                <a:latin typeface="Arial" charset="0"/>
                <a:ea typeface="Arial" charset="0"/>
                <a:cs typeface="Arial" charset="0"/>
              </a:rPr>
              <a:t>Saum auf Ackerfläche</a:t>
            </a:r>
          </a:p>
          <a:p>
            <a:pPr eaLnBrk="1" hangingPunct="1">
              <a:defRPr/>
            </a:pPr>
            <a:r>
              <a:rPr lang="de-CH" sz="1400" dirty="0">
                <a:latin typeface="Arial" charset="0"/>
                <a:ea typeface="ＭＳ Ｐゴシック" charset="-128"/>
                <a:cs typeface="Arial" charset="0"/>
              </a:rPr>
              <a:t>Dank dieser Deckung können sich</a:t>
            </a:r>
          </a:p>
          <a:p>
            <a:pPr eaLnBrk="1" hangingPunct="1">
              <a:defRPr/>
            </a:pPr>
            <a:r>
              <a:rPr lang="de-CH" sz="1400" dirty="0">
                <a:latin typeface="Arial" charset="0"/>
                <a:ea typeface="ＭＳ Ｐゴシック" charset="-128"/>
                <a:cs typeface="Arial" charset="0"/>
              </a:rPr>
              <a:t>Wiesel geschützt zwischen ihren</a:t>
            </a:r>
          </a:p>
          <a:p>
            <a:pPr eaLnBrk="1" hangingPunct="1">
              <a:defRPr/>
            </a:pPr>
            <a:r>
              <a:rPr lang="de-CH" sz="1400" dirty="0">
                <a:latin typeface="Arial" charset="0"/>
                <a:ea typeface="ＭＳ Ｐゴシック" charset="-128"/>
                <a:cs typeface="Arial" charset="0"/>
              </a:rPr>
              <a:t>Jagdgebieten und ihren Verstecken</a:t>
            </a:r>
          </a:p>
          <a:p>
            <a:pPr eaLnBrk="1" hangingPunct="1">
              <a:defRPr/>
            </a:pPr>
            <a:r>
              <a:rPr lang="de-CH" sz="1400" dirty="0">
                <a:latin typeface="Arial" charset="0"/>
                <a:ea typeface="ＭＳ Ｐゴシック" charset="-128"/>
                <a:cs typeface="Arial" charset="0"/>
              </a:rPr>
              <a:t>hin und </a:t>
            </a:r>
            <a:r>
              <a:rPr lang="de-CH" sz="1400">
                <a:latin typeface="Arial" charset="0"/>
                <a:ea typeface="ＭＳ Ｐゴシック" charset="-128"/>
                <a:cs typeface="Arial" charset="0"/>
              </a:rPr>
              <a:t>her bewegen. </a:t>
            </a:r>
            <a:r>
              <a:rPr lang="de-CH" sz="1400" dirty="0">
                <a:latin typeface="Arial" charset="0"/>
                <a:ea typeface="ＭＳ Ｐゴシック" charset="-128"/>
                <a:cs typeface="Arial" charset="0"/>
              </a:rPr>
              <a:t>ohne </a:t>
            </a:r>
            <a:r>
              <a:rPr lang="de-CH" sz="1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t>selbst</a:t>
            </a:r>
            <a:endParaRPr lang="de-CH" sz="1400" strike="sngStrike" dirty="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>
              <a:defRPr/>
            </a:pPr>
            <a:r>
              <a:rPr lang="de-CH" sz="1400" dirty="0">
                <a:latin typeface="Arial" charset="0"/>
                <a:ea typeface="ＭＳ Ｐゴシック" charset="-128"/>
                <a:cs typeface="Arial" charset="0"/>
              </a:rPr>
              <a:t>von Feinden entdeckt und</a:t>
            </a:r>
          </a:p>
          <a:p>
            <a:pPr eaLnBrk="1" hangingPunct="1">
              <a:defRPr/>
            </a:pPr>
            <a:r>
              <a:rPr lang="de-CH" sz="1400" dirty="0">
                <a:latin typeface="Arial" charset="0"/>
                <a:ea typeface="ＭＳ Ｐゴシック" charset="-128"/>
                <a:cs typeface="Arial" charset="0"/>
              </a:rPr>
              <a:t>erbeutet zu werden.</a:t>
            </a: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5E5FCAB8-0C9E-E398-104C-1A28CCE437E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852318" y="8298657"/>
            <a:ext cx="9699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CH" sz="600" i="1">
                <a:latin typeface="Arial" panose="020B0604020202020204" pitchFamily="34" charset="0"/>
                <a:cs typeface="Arial" panose="020B0604020202020204" pitchFamily="34" charset="0"/>
              </a:rPr>
              <a:t>Foto © Cristina Boschi</a:t>
            </a:r>
          </a:p>
        </p:txBody>
      </p:sp>
      <p:pic>
        <p:nvPicPr>
          <p:cNvPr id="13324" name="Immagine 17" descr="! WINStiftung_70x15.5mm.eps">
            <a:extLst>
              <a:ext uri="{FF2B5EF4-FFF2-40B4-BE49-F238E27FC236}">
                <a16:creationId xmlns:a16="http://schemas.microsoft.com/office/drawing/2014/main" id="{8887415D-38DF-D520-F550-7DA4A085B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88900"/>
            <a:ext cx="11541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CasellaDiTesto 17">
            <a:extLst>
              <a:ext uri="{FF2B5EF4-FFF2-40B4-BE49-F238E27FC236}">
                <a16:creationId xmlns:a16="http://schemas.microsoft.com/office/drawing/2014/main" id="{FB259ECF-3FB6-0FBB-77C1-62CCA2D64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3886200"/>
            <a:ext cx="2908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100" i="1">
                <a:latin typeface="Arial" panose="020B0604020202020204" pitchFamily="34" charset="0"/>
              </a:rPr>
              <a:t>Im Winter wird sein braunes Fell weiss</a:t>
            </a:r>
            <a:r>
              <a:rPr lang="de-CH" altLang="it-CH" sz="1100" i="1">
                <a:solidFill>
                  <a:srgbClr val="000000"/>
                </a:solidFill>
                <a:latin typeface="Arial" panose="020B0604020202020204" pitchFamily="34" charset="0"/>
              </a:rPr>
              <a:t>, die Schwanzspitze bleibt aber immer schwarz.</a:t>
            </a:r>
          </a:p>
        </p:txBody>
      </p:sp>
      <p:sp>
        <p:nvSpPr>
          <p:cNvPr id="13326" name="CasellaDiTesto 18">
            <a:extLst>
              <a:ext uri="{FF2B5EF4-FFF2-40B4-BE49-F238E27FC236}">
                <a16:creationId xmlns:a16="http://schemas.microsoft.com/office/drawing/2014/main" id="{56555614-2245-4502-E572-351FA8E52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425" y="3887788"/>
            <a:ext cx="27527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it-CH" sz="1100" i="1">
                <a:latin typeface="Arial" panose="020B0604020202020204" pitchFamily="34" charset="0"/>
              </a:rPr>
              <a:t>Sein Schwanz ist erheblich kürzer und ohne schwarze Schwanzspitze.</a:t>
            </a:r>
          </a:p>
        </p:txBody>
      </p:sp>
      <p:pic>
        <p:nvPicPr>
          <p:cNvPr id="13327" name="Immagine 26" descr="Ausschnitt_! 2012-05-11  0101_Hermelin_Hubert Trenkler .jpg">
            <a:extLst>
              <a:ext uri="{FF2B5EF4-FFF2-40B4-BE49-F238E27FC236}">
                <a16:creationId xmlns:a16="http://schemas.microsoft.com/office/drawing/2014/main" id="{14076AF9-6451-0BD9-FCC6-FCF0AD5B7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260600"/>
            <a:ext cx="26574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Immagine 27" descr="Ausschnitt_Mauswiesel_Rainer Schilling.jpg">
            <a:extLst>
              <a:ext uri="{FF2B5EF4-FFF2-40B4-BE49-F238E27FC236}">
                <a16:creationId xmlns:a16="http://schemas.microsoft.com/office/drawing/2014/main" id="{6A501A32-9A78-84C2-D5EC-3897B7A35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2259013"/>
            <a:ext cx="26574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Immagine 29" descr="06_Altgrasstreifen2_Cristina Boschi.JPG">
            <a:extLst>
              <a:ext uri="{FF2B5EF4-FFF2-40B4-BE49-F238E27FC236}">
                <a16:creationId xmlns:a16="http://schemas.microsoft.com/office/drawing/2014/main" id="{908292F3-95F7-0ADD-4F0E-6E9F8EB16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7004050"/>
            <a:ext cx="26574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Immagine 30" descr="IMG_1009_Cristina Boschi.JPG">
            <a:extLst>
              <a:ext uri="{FF2B5EF4-FFF2-40B4-BE49-F238E27FC236}">
                <a16:creationId xmlns:a16="http://schemas.microsoft.com/office/drawing/2014/main" id="{4C8D04A3-852D-C6A6-607C-BAC5CE1CB0A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5089525"/>
            <a:ext cx="26606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163</Words>
  <Application>Microsoft Macintosh PowerPoint</Application>
  <PresentationFormat>Presentazione su schermo (4:3)</PresentationFormat>
  <Paragraphs>27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ＭＳ Ｐゴシック</vt:lpstr>
      <vt:lpstr>Calibri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Cristina Boschi</dc:creator>
  <cp:lastModifiedBy>Cristina Boschi</cp:lastModifiedBy>
  <cp:revision>51</cp:revision>
  <cp:lastPrinted>2014-05-21T15:37:21Z</cp:lastPrinted>
  <dcterms:created xsi:type="dcterms:W3CDTF">2014-05-22T05:46:49Z</dcterms:created>
  <dcterms:modified xsi:type="dcterms:W3CDTF">2024-01-03T15:22:22Z</dcterms:modified>
</cp:coreProperties>
</file>